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3"/>
  </p:notesMasterIdLst>
  <p:sldIdLst>
    <p:sldId id="262" r:id="rId2"/>
    <p:sldId id="356" r:id="rId3"/>
    <p:sldId id="263" r:id="rId4"/>
    <p:sldId id="268" r:id="rId5"/>
    <p:sldId id="355" r:id="rId6"/>
    <p:sldId id="352" r:id="rId7"/>
    <p:sldId id="353" r:id="rId8"/>
    <p:sldId id="351" r:id="rId9"/>
    <p:sldId id="354" r:id="rId10"/>
    <p:sldId id="269" r:id="rId11"/>
    <p:sldId id="261"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Open Sans Light" panose="020B0306030504020204" pitchFamily="34" charset="0"/>
      <p:regular r:id="rId26"/>
      <p:italic r:id="rId27"/>
    </p:embeddedFont>
    <p:embeddedFont>
      <p:font typeface="Open Sans SemiBold" panose="020B0706030804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son, Iain (DI SW ICS TST)" initials="RI(SIT" lastIdx="1" clrIdx="0">
    <p:extLst>
      <p:ext uri="{19B8F6BF-5375-455C-9EA6-DF929625EA0E}">
        <p15:presenceInfo xmlns:p15="http://schemas.microsoft.com/office/powerpoint/2012/main" userId="S::m3nc9n@splm.siemens.com::ba93acaa-24f3-4992-a53d-4659d2eb3a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532" autoAdjust="0"/>
  </p:normalViewPr>
  <p:slideViewPr>
    <p:cSldViewPr snapToGrid="0">
      <p:cViewPr varScale="1">
        <p:scale>
          <a:sx n="118" d="100"/>
          <a:sy n="118" d="100"/>
        </p:scale>
        <p:origin x="390" y="90"/>
      </p:cViewPr>
      <p:guideLst>
        <p:guide orient="horz" pos="1620"/>
        <p:guide pos="2880"/>
      </p:guideLst>
    </p:cSldViewPr>
  </p:slideViewPr>
  <p:notesTextViewPr>
    <p:cViewPr>
      <p:scale>
        <a:sx n="1" d="1"/>
        <a:sy n="1" d="1"/>
      </p:scale>
      <p:origin x="0" y="-3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ur01.safelinks.protection.outlook.com/?url=https%3A%2F%2Fwww.intel.com%2Fcontent%2Fwww%2Fus%2Fen%2Fdeveloper%2Farticles%2Ftechnical%2Fsoftware-security-guidance%2Fsecure-coding%2Fintel-debug-technology.html&amp;data=05%7C01%7Ciain.robertson%40siemens.com%7C945ebec5cee04fa7aa4c08db3b6cefd0%7C38ae3bcd95794fd4addab42e1495d55a%7C1%7C0%7C638169111314808968%7CUnknown%7CTWFpbGZsb3d8eyJWIjoiMC4wLjAwMDAiLCJQIjoiV2luMzIiLCJBTiI6Ik1haWwiLCJXVCI6Mn0%3D%7C3000%7C%7C%7C&amp;sdata=OuCekqLMnFwBg9O5IdEcycyib6ZW2YNH7Lz%2FHSsUSY4%3D&amp;reserved=0"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ur01.safelinks.protection.outlook.com/?url=https%3A%2F%2Fdrive.google.com%2Fdrive%2Ffolders%2F1DBShFvr4Zkitl8QbyRjolL0GS7QI7LYG%3Fusp%3Dshare_link&amp;data=05%7C01%7Ciain.robertson%40siemens.com%7C6dd93b40dcf44450392008db3b6ea388%7C38ae3bcd95794fd4addab42e1495d55a%7C1%7C0%7C638169118609300488%7CUnknown%7CTWFpbGZsb3d8eyJWIjoiMC4wLjAwMDAiLCJQIjoiV2luMzIiLCJBTiI6Ik1haWwiLCJXVCI6Mn0%3D%7C3000%7C%7C%7C&amp;sdata=XnXouFynx4I7yiGerdnrrnbwALtjtXx7jXERd%2B7yErQ%3D&amp;reserved=0" TargetMode="External"/><Relationship Id="rId4" Type="http://schemas.openxmlformats.org/officeDocument/2006/relationships/hyperlink" Target="https://eur01.safelinks.protection.outlook.com/?url=https%3A%2F%2Fdocs.google.com%2Fspreadsheets%2Fd%2F1NtWr70UC9GfW3kOP9tGJYA34ecHxySXW_EQ3RsfMR18%2Fedit%3Fusp%3Dshare_link&amp;data=05%7C01%7Ciain.robertson%40siemens.com%7C6dd93b40dcf44450392008db3b6ea388%7C38ae3bcd95794fd4addab42e1495d55a%7C1%7C0%7C638169118609300488%7CUnknown%7CTWFpbGZsb3d8eyJWIjoiMC4wLjAwMDAiLCJQIjoiV2luMzIiLCJBTiI6Ik1haWwiLCJXVCI6Mn0%3D%7C3000%7C%7C%7C&amp;sdata=oFNPNsq8XRuxl5qxpJdq6wpLcWsBgh9v7WrWDCYYBGU%3D&amp;reserved=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400" b="1" dirty="0"/>
              <a:t>Meeting minutes are in the speaker notes for the relevant slide</a:t>
            </a:r>
            <a:endParaRPr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8814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Attendees: </a:t>
            </a:r>
          </a:p>
          <a:p>
            <a:pPr marL="0" lvl="0" indent="0" algn="l" rtl="0">
              <a:spcBef>
                <a:spcPts val="0"/>
              </a:spcBef>
              <a:spcAft>
                <a:spcPts val="0"/>
              </a:spcAft>
              <a:buNone/>
            </a:pPr>
            <a:r>
              <a:rPr lang="en-GB" dirty="0"/>
              <a:t>Iain Robertson</a:t>
            </a:r>
          </a:p>
          <a:p>
            <a:pPr marL="0" lvl="0" indent="0" algn="l" rtl="0">
              <a:spcBef>
                <a:spcPts val="0"/>
              </a:spcBef>
              <a:spcAft>
                <a:spcPts val="0"/>
              </a:spcAft>
              <a:buNone/>
            </a:pPr>
            <a:r>
              <a:rPr lang="en-GB" dirty="0"/>
              <a:t>Paul Donahue</a:t>
            </a:r>
          </a:p>
          <a:p>
            <a:pPr marL="0" lvl="0" indent="0" algn="l" rtl="0">
              <a:spcBef>
                <a:spcPts val="0"/>
              </a:spcBef>
              <a:spcAft>
                <a:spcPts val="0"/>
              </a:spcAft>
              <a:buNone/>
            </a:pPr>
            <a:r>
              <a:rPr lang="en-GB" dirty="0"/>
              <a:t>Robert </a:t>
            </a:r>
            <a:r>
              <a:rPr lang="en-GB" dirty="0" err="1"/>
              <a:t>Chyla</a:t>
            </a:r>
            <a:endParaRPr lang="en-GB" dirty="0"/>
          </a:p>
          <a:p>
            <a:pPr marL="0" lvl="0" indent="0" algn="l" rtl="0">
              <a:spcBef>
                <a:spcPts val="0"/>
              </a:spcBef>
              <a:spcAft>
                <a:spcPts val="0"/>
              </a:spcAft>
              <a:buNone/>
            </a:pPr>
            <a:r>
              <a:rPr lang="en-GB" dirty="0"/>
              <a:t>Beeman Strong</a:t>
            </a:r>
          </a:p>
          <a:p>
            <a:pPr marL="0" lvl="0" indent="0" algn="l" rtl="0">
              <a:spcBef>
                <a:spcPts val="0"/>
              </a:spcBef>
              <a:spcAft>
                <a:spcPts val="0"/>
              </a:spcAft>
              <a:buNone/>
            </a:pPr>
            <a:r>
              <a:rPr lang="en-GB" dirty="0" err="1"/>
              <a:t>Nirnajan</a:t>
            </a:r>
            <a:r>
              <a:rPr lang="en-GB" dirty="0"/>
              <a:t> Prabhu</a:t>
            </a:r>
          </a:p>
          <a:p>
            <a:pPr marL="0" lvl="0" indent="0" algn="l" rtl="0">
              <a:spcBef>
                <a:spcPts val="0"/>
              </a:spcBef>
              <a:spcAft>
                <a:spcPts val="0"/>
              </a:spcAft>
              <a:buNone/>
            </a:pPr>
            <a:r>
              <a:rPr lang="en-GB" dirty="0"/>
              <a:t>Michael </a:t>
            </a:r>
            <a:r>
              <a:rPr lang="en-GB" dirty="0" err="1"/>
              <a:t>Schleinkofer</a:t>
            </a:r>
            <a:endParaRPr lang="en-GB" dirty="0"/>
          </a:p>
          <a:p>
            <a:pPr marL="0" lvl="0" indent="0" algn="l" rtl="0">
              <a:spcBef>
                <a:spcPts val="0"/>
              </a:spcBef>
              <a:spcAft>
                <a:spcPts val="0"/>
              </a:spcAft>
              <a:buNone/>
            </a:pPr>
            <a:r>
              <a:rPr lang="en-GB" dirty="0"/>
              <a:t>Markus </a:t>
            </a:r>
            <a:r>
              <a:rPr lang="en-GB" dirty="0" err="1"/>
              <a:t>Groehrle</a:t>
            </a:r>
            <a:endParaRPr lang="en-GB" dirty="0"/>
          </a:p>
          <a:p>
            <a:pPr marL="0" lvl="0" indent="0" algn="l" rtl="0">
              <a:spcBef>
                <a:spcPts val="0"/>
              </a:spcBef>
              <a:spcAft>
                <a:spcPts val="0"/>
              </a:spcAft>
              <a:buNone/>
            </a:pPr>
            <a:r>
              <a:rPr lang="en-GB" dirty="0"/>
              <a:t>Jay </a:t>
            </a:r>
            <a:r>
              <a:rPr lang="en-GB" dirty="0" err="1"/>
              <a:t>Gamoneda</a:t>
            </a:r>
            <a:endParaRPr lang="en-GB" dirty="0"/>
          </a:p>
          <a:p>
            <a:pPr marL="0" lvl="0" indent="0" algn="l" rtl="0">
              <a:spcBef>
                <a:spcPts val="0"/>
              </a:spcBef>
              <a:spcAft>
                <a:spcPts val="0"/>
              </a:spcAft>
              <a:buNone/>
            </a:pPr>
            <a:r>
              <a:rPr lang="en-GB" dirty="0" err="1"/>
              <a:t>Gokhan</a:t>
            </a:r>
            <a:r>
              <a:rPr lang="en-GB" dirty="0"/>
              <a:t> </a:t>
            </a:r>
            <a:r>
              <a:rPr lang="en-GB" dirty="0" err="1"/>
              <a:t>Kaplayan</a:t>
            </a:r>
            <a:endParaRPr lang="en-GB" dirty="0"/>
          </a:p>
          <a:p>
            <a:pPr marL="0" lvl="0" indent="0" algn="l" rtl="0">
              <a:spcBef>
                <a:spcPts val="0"/>
              </a:spcBef>
              <a:spcAft>
                <a:spcPts val="0"/>
              </a:spcAft>
              <a:buNone/>
            </a:pPr>
            <a:r>
              <a:rPr lang="en-GB" dirty="0"/>
              <a:t>David O’Brien</a:t>
            </a:r>
          </a:p>
          <a:p>
            <a:pPr marL="0" lvl="0" indent="0" algn="l" rtl="0">
              <a:spcBef>
                <a:spcPts val="0"/>
              </a:spcBef>
              <a:spcAft>
                <a:spcPts val="0"/>
              </a:spcAft>
              <a:buNone/>
            </a:pPr>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There is support for integrating this as a chapter in the existing spec rather than having it as a separate document.</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Presentation of changes to the proposal since last meeting.</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Idle pattern: repeated 0x80 vs. repeated 0x00.</a:t>
            </a:r>
            <a:endParaRPr lang="en-GB" dirty="0">
              <a:solidFill>
                <a:srgbClr val="000000"/>
              </a:solidFill>
              <a:effectLst/>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Michael discussed his original concerns</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Robert: sequence of 0 makes more sense from the probe side.  Also better for trace to memory.</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Consensus: Original proposal of a sequence of 0 is preferred with a 0x80 at the end.  It may result in an extra idle byte in practice.  But the encoder will generally be able to change the type of the final byte rather than inserting an extra one, depending on the implementation.</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We will stick with the original proposal of repeated 0x00 as the idle sequence.</a:t>
            </a:r>
            <a:endParaRPr lang="en-GB" dirty="0">
              <a:solidFill>
                <a:srgbClr val="000000"/>
              </a:solidFill>
              <a:effectLst/>
              <a:cs typeface="Times New Roman" panose="02020603050405020304" pitchFamily="18" charset="0"/>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Iain will check with Jeff about the process for fast track</a:t>
            </a:r>
            <a:endParaRPr lang="en-GB" dirty="0">
              <a:solidFill>
                <a:srgbClr val="000000"/>
              </a:solidFill>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0506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Niranjan: Has a link (to a document that's not a spreadsheet) that he can share to get started.  What is the end goal?</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Robert: Should give users an overview of what they would be gaining or losing by migrating to RISC-V.  It's about all trace technologies, not just PC trace.</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Iain: Good idea.  Also can be used to determine strengths and weaknesses to prioritize areas to recommend plugging gaps.</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Beeman also has a starting point.</a:t>
            </a:r>
            <a:endParaRPr lang="en-GB" dirty="0">
              <a:solidFill>
                <a:srgbClr val="000000"/>
              </a:solidFill>
              <a:effectLst/>
            </a:endParaRPr>
          </a:p>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Niranjan and Beeman will share their documents and then we can massage it into a spreadsheet.  Iain will ask Jeff about where we can put things on Google Drive (update – see link below).</a:t>
            </a:r>
          </a:p>
          <a:p>
            <a:pPr marL="800100" lvl="1"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Niranjan: </a:t>
            </a:r>
            <a:r>
              <a:rPr lang="en-US" sz="1800" u="sng" dirty="0">
                <a:solidFill>
                  <a:srgbClr val="0563C1"/>
                </a:solidFill>
                <a:effectLst/>
                <a:latin typeface="Calibri" panose="020F0502020204030204" pitchFamily="34" charset="0"/>
                <a:ea typeface="Calibri" panose="020F0502020204030204" pitchFamily="34" charset="0"/>
                <a:hlinkClick r:id="rId3"/>
              </a:rPr>
              <a:t>https://www.intel.com/content/www/us/en/developer/articles/technical/software-security-guidance/secure-coding/intel-debug-technology.html</a:t>
            </a:r>
            <a:endParaRPr lang="en-GB" dirty="0">
              <a:solidFill>
                <a:srgbClr val="000000"/>
              </a:solidFill>
              <a:effectLst/>
              <a:latin typeface="Arial" panose="020B0604020202020204" pitchFamily="34" charset="0"/>
            </a:endParaRPr>
          </a:p>
          <a:p>
            <a:pPr marL="800100" lvl="1"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Beeman: Competitive analysis for Perf Analysis SIG: </a:t>
            </a:r>
            <a:r>
              <a:rPr lang="en-GB" sz="1800" u="sng" dirty="0">
                <a:solidFill>
                  <a:srgbClr val="0000FF"/>
                </a:solidFill>
                <a:effectLst/>
                <a:latin typeface="Calibri" panose="020F0502020204030204" pitchFamily="34" charset="0"/>
                <a:ea typeface="Calibri" panose="020F0502020204030204" pitchFamily="34" charset="0"/>
                <a:hlinkClick r:id="rId4"/>
              </a:rPr>
              <a:t>https://docs.google.com/spreadsheets/d/1NtWr70UC9GfW3kOP9tGJYA34ecHxySXW_EQ3RsfMR18/edit?usp=share_link</a:t>
            </a:r>
            <a:endParaRPr lang="en-GB" sz="1800" u="sng" dirty="0">
              <a:solidFill>
                <a:srgbClr val="0000FF"/>
              </a:solidFill>
              <a:effectLst/>
              <a:latin typeface="Calibri" panose="020F0502020204030204" pitchFamily="34" charset="0"/>
              <a:ea typeface="Calibri" panose="020F0502020204030204" pitchFamily="34" charset="0"/>
            </a:endParaRPr>
          </a:p>
          <a:p>
            <a:pPr marL="800100" lvl="1" indent="-342900" fontAlgn="base">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The DTPM SIG's workgroup folder on the RVI Google Drive is at for </a:t>
            </a:r>
            <a:r>
              <a:rPr lang="en-GB" sz="1800" dirty="0" err="1">
                <a:effectLst/>
                <a:latin typeface="Calibri" panose="020F0502020204030204" pitchFamily="34" charset="0"/>
                <a:ea typeface="Calibri" panose="020F0502020204030204" pitchFamily="34" charset="0"/>
              </a:rPr>
              <a:t>risc-v</a:t>
            </a:r>
            <a:r>
              <a:rPr lang="en-GB" sz="1800" dirty="0">
                <a:effectLst/>
                <a:latin typeface="Calibri" panose="020F0502020204030204" pitchFamily="34" charset="0"/>
                <a:ea typeface="Calibri" panose="020F0502020204030204" pitchFamily="34" charset="0"/>
              </a:rPr>
              <a:t> members/Workgroups/Debug Trace Performance Monitoring: </a:t>
            </a:r>
            <a:r>
              <a:rPr lang="en-GB" sz="1800" u="sng" dirty="0">
                <a:solidFill>
                  <a:srgbClr val="0000FF"/>
                </a:solidFill>
                <a:effectLst/>
                <a:latin typeface="Calibri" panose="020F0502020204030204" pitchFamily="34" charset="0"/>
                <a:ea typeface="Calibri" panose="020F0502020204030204" pitchFamily="34" charset="0"/>
                <a:hlinkClick r:id="rId5"/>
              </a:rPr>
              <a:t>https://drive.google.com/drive/folders/1DBShFvr4Zkitl8QbyRjolL0GS7QI7LYG?usp=share_link</a:t>
            </a:r>
            <a:endParaRPr lang="en-GB" sz="1800" dirty="0">
              <a:effectLst/>
              <a:latin typeface="Calibri" panose="020F0502020204030204" pitchFamily="34" charset="0"/>
              <a:ea typeface="Calibri" panose="020F0502020204030204" pitchFamily="34" charset="0"/>
            </a:endParaRPr>
          </a:p>
          <a:p>
            <a:pPr marL="800100" lvl="1" indent="-342900" fontAlgn="base">
              <a:buSzPts val="1000"/>
              <a:buFont typeface="Symbol" panose="05050102010706020507" pitchFamily="18" charset="2"/>
              <a:buChar char=""/>
              <a:tabLst>
                <a:tab pos="457200" algn="l"/>
              </a:tabLst>
            </a:pPr>
            <a:endParaRPr lang="en-GB" sz="1800" dirty="0">
              <a:effectLst/>
              <a:latin typeface="Calibri" panose="020F0502020204030204" pitchFamily="34" charset="0"/>
              <a:ea typeface="Calibri" panose="020F0502020204030204" pitchFamily="34" charset="0"/>
            </a:endParaRPr>
          </a:p>
          <a:p>
            <a:pPr marL="800100" lvl="1" indent="-342900" fontAlgn="base">
              <a:buSzPts val="1000"/>
              <a:buFont typeface="Symbol" panose="05050102010706020507" pitchFamily="18" charset="2"/>
              <a:buChar char=""/>
              <a:tabLst>
                <a:tab pos="457200" algn="l"/>
              </a:tabLst>
            </a:pPr>
            <a:endParaRPr lang="en-GB" dirty="0">
              <a:solidFill>
                <a:srgbClr val="000000"/>
              </a:solidFill>
              <a:effectLst/>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7388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Debug spec gap analysis:</a:t>
            </a:r>
            <a:endParaRPr lang="en-GB" dirty="0">
              <a:solidFill>
                <a:srgbClr val="000000"/>
              </a:solidFill>
              <a:effectLst/>
            </a:endParaRPr>
          </a:p>
          <a:p>
            <a:pPr marL="742950" lvl="1" indent="-285750" fontAlgn="base">
              <a:buSzPts val="1000"/>
              <a:buFont typeface="Courier New" panose="02070309020205020404" pitchFamily="49" charset="0"/>
              <a:buChar char="o"/>
              <a:tabLst>
                <a:tab pos="914400" algn="l"/>
              </a:tabLst>
            </a:pPr>
            <a:r>
              <a:rPr lang="en-GB" dirty="0" err="1">
                <a:solidFill>
                  <a:srgbClr val="000000"/>
                </a:solidFill>
                <a:effectLst/>
                <a:latin typeface="Arial" panose="020B0604020202020204" pitchFamily="34" charset="0"/>
                <a:cs typeface="Times New Roman" panose="02020603050405020304" pitchFamily="18" charset="0"/>
              </a:rPr>
              <a:t>Gokhan</a:t>
            </a:r>
            <a:r>
              <a:rPr lang="en-GB" dirty="0">
                <a:solidFill>
                  <a:srgbClr val="000000"/>
                </a:solidFill>
                <a:effectLst/>
                <a:latin typeface="Arial" panose="020B0604020202020204" pitchFamily="34" charset="0"/>
                <a:cs typeface="Times New Roman" panose="02020603050405020304" pitchFamily="18" charset="0"/>
              </a:rPr>
              <a:t>: What's the timeline for having the debug spec contemplate how to flush the instruction cache from an external debugger when the program buffer is not implemented?</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Paul: There is a </a:t>
            </a:r>
            <a:r>
              <a:rPr lang="en-GB" dirty="0" err="1">
                <a:solidFill>
                  <a:srgbClr val="000000"/>
                </a:solidFill>
                <a:effectLst/>
                <a:latin typeface="Arial" panose="020B0604020202020204" pitchFamily="34" charset="0"/>
                <a:cs typeface="Times New Roman" panose="02020603050405020304" pitchFamily="18" charset="0"/>
              </a:rPr>
              <a:t>github</a:t>
            </a:r>
            <a:r>
              <a:rPr lang="en-GB" dirty="0">
                <a:solidFill>
                  <a:srgbClr val="000000"/>
                </a:solidFill>
                <a:effectLst/>
                <a:latin typeface="Arial" panose="020B0604020202020204" pitchFamily="34" charset="0"/>
                <a:cs typeface="Times New Roman" panose="02020603050405020304" pitchFamily="18" charset="0"/>
              </a:rPr>
              <a:t> issue on the debug spec.  It was deferred until the next revision of the spec (after 1.0 which will effectively freeze on Friday).  Other implementations have used custom features for this.</a:t>
            </a:r>
            <a:endParaRPr lang="en-GB" dirty="0">
              <a:solidFill>
                <a:srgbClr val="000000"/>
              </a:solidFill>
              <a:effectLst/>
              <a:cs typeface="Times New Roman" panose="02020603050405020304" pitchFamily="18" charset="0"/>
            </a:endParaRPr>
          </a:p>
          <a:p>
            <a:pPr marL="158750" indent="0">
              <a:buNone/>
            </a:pPr>
            <a:endParaRPr lang="en-GB" dirty="0"/>
          </a:p>
        </p:txBody>
      </p:sp>
    </p:spTree>
    <p:extLst>
      <p:ext uri="{BB962C8B-B14F-4D97-AF65-F5344CB8AC3E}">
        <p14:creationId xmlns:p14="http://schemas.microsoft.com/office/powerpoint/2010/main" val="2888244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5931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254db9cf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254db9cf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fontAlgn="base">
              <a:buSzPts val="1000"/>
              <a:buFont typeface="Symbol" panose="05050102010706020507" pitchFamily="18" charset="2"/>
              <a:buChar char=""/>
              <a:tabLst>
                <a:tab pos="457200" algn="l"/>
              </a:tabLst>
            </a:pPr>
            <a:r>
              <a:rPr lang="en-GB" dirty="0">
                <a:solidFill>
                  <a:srgbClr val="000000"/>
                </a:solidFill>
                <a:effectLst/>
                <a:latin typeface="Arial" panose="020B0604020202020204" pitchFamily="34" charset="0"/>
              </a:rPr>
              <a:t>Timestamps:</a:t>
            </a:r>
            <a:endParaRPr lang="en-GB" dirty="0">
              <a:solidFill>
                <a:srgbClr val="000000"/>
              </a:solidFill>
              <a:effectLst/>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Michael: Control of timestamps within encapsulation.  Do these timestamps replace the timestamp in format 3 packets?</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Iain: During the original E-Trace work, someone asked for the timestamp to be included.  It's optional.  So if you use timestamp in the encapsulation then you probably don't want to include it in format 3 packets.  The encoder can then control which packets have timestamps rather than only allowing them in format 3 packets.</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Some packets always come close together in time so you don't need time on each of them.</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dirty="0">
                <a:solidFill>
                  <a:srgbClr val="000000"/>
                </a:solidFill>
                <a:effectLst/>
                <a:latin typeface="Arial" panose="020B0604020202020204" pitchFamily="34" charset="0"/>
                <a:cs typeface="Times New Roman" panose="02020603050405020304" pitchFamily="18" charset="0"/>
              </a:rPr>
              <a:t>Beeman was envisioning that format 3 could include full timestamp and encapsulation has deltas.</a:t>
            </a:r>
            <a:endParaRPr lang="en-GB" dirty="0">
              <a:solidFill>
                <a:srgbClr val="000000"/>
              </a:solidFill>
              <a:effectLst/>
              <a:cs typeface="Times New Roman" panose="02020603050405020304" pitchFamily="18" charset="0"/>
            </a:endParaRPr>
          </a:p>
          <a:p>
            <a:pPr marL="742950" lvl="1" indent="-285750" fontAlgn="base">
              <a:buSzPts val="1000"/>
              <a:buFont typeface="Courier New" panose="02070309020205020404" pitchFamily="49" charset="0"/>
              <a:buChar char="o"/>
              <a:tabLst>
                <a:tab pos="914400" algn="l"/>
              </a:tabLst>
            </a:pPr>
            <a:r>
              <a:rPr lang="en-GB">
                <a:solidFill>
                  <a:srgbClr val="000000"/>
                </a:solidFill>
                <a:effectLst/>
                <a:latin typeface="Arial" panose="020B0604020202020204" pitchFamily="34" charset="0"/>
                <a:cs typeface="Times New Roman" panose="02020603050405020304" pitchFamily="18" charset="0"/>
              </a:rPr>
              <a:t>Timestamps are "a Pandora's box with a can of worms inside."</a:t>
            </a:r>
            <a:endParaRPr lang="en-GB">
              <a:solidFill>
                <a:srgbClr val="000000"/>
              </a:solidFill>
              <a:effectLst/>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470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c384849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7"/>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4500"/>
              <a:buFont typeface="Arial"/>
              <a:buNone/>
            </a:pPr>
            <a:r>
              <a:rPr lang="en" dirty="0"/>
              <a:t>DTPM SIG</a:t>
            </a:r>
            <a:endParaRPr dirty="0"/>
          </a:p>
        </p:txBody>
      </p:sp>
      <p:sp>
        <p:nvSpPr>
          <p:cNvPr id="309" name="Google Shape;309;p47"/>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 dirty="0"/>
              <a:t>04/12/2023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Meetings / AOB</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2</a:t>
            </a:r>
            <a:r>
              <a:rPr lang="en-GB" sz="1500" baseline="30000" dirty="0">
                <a:solidFill>
                  <a:schemeClr val="dk2"/>
                </a:solidFill>
                <a:latin typeface="Open Sans Light"/>
                <a:ea typeface="Open Sans Light"/>
                <a:cs typeface="Open Sans Light"/>
                <a:sym typeface="Open Sans Light"/>
              </a:rPr>
              <a:t>nd</a:t>
            </a:r>
            <a:r>
              <a:rPr lang="en-GB" sz="1500" dirty="0">
                <a:solidFill>
                  <a:schemeClr val="dk2"/>
                </a:solidFill>
                <a:latin typeface="Open Sans Light"/>
                <a:ea typeface="Open Sans Light"/>
                <a:cs typeface="Open Sans Light"/>
                <a:sym typeface="Open Sans Light"/>
              </a:rPr>
              <a:t> Wednesday of each month</a:t>
            </a:r>
          </a:p>
          <a:p>
            <a:pPr lvl="1"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3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89152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8" name="Meetings Disclaimers Video">
            <a:hlinkClick r:id="" action="ppaction://media"/>
            <a:extLst>
              <a:ext uri="{FF2B5EF4-FFF2-40B4-BE49-F238E27FC236}">
                <a16:creationId xmlns:a16="http://schemas.microsoft.com/office/drawing/2014/main" id="{CEE58304-BF56-A617-10EF-71DB62EBF40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5844" y="0"/>
            <a:ext cx="8512311" cy="4788174"/>
          </a:xfrm>
          <a:prstGeom prst="rect">
            <a:avLst/>
          </a:prstGeom>
        </p:spPr>
      </p:pic>
    </p:spTree>
    <p:extLst>
      <p:ext uri="{BB962C8B-B14F-4D97-AF65-F5344CB8AC3E}">
        <p14:creationId xmlns:p14="http://schemas.microsoft.com/office/powerpoint/2010/main" val="237789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5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Disclosures</a:t>
            </a:r>
            <a:endParaRPr sz="1500" dirty="0">
              <a:solidFill>
                <a:schemeClr val="dk2"/>
              </a:solidFill>
              <a:latin typeface="Open Sans Light"/>
              <a:ea typeface="Open Sans Light"/>
              <a:cs typeface="Open Sans Light"/>
              <a:sym typeface="Open Sans Light"/>
            </a:endParaRPr>
          </a:p>
          <a:p>
            <a:pPr marL="457200" lvl="0" indent="-323850" algn="l" rtl="0">
              <a:spcBef>
                <a:spcPts val="0"/>
              </a:spcBef>
              <a:spcAft>
                <a:spcPts val="0"/>
              </a:spcAft>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Iain &amp; Paul approved as Chair &amp; Vice chair respectively</a:t>
            </a:r>
          </a:p>
          <a:p>
            <a:pPr marL="457200" lvl="0" indent="-323850" algn="l" rtl="0">
              <a:spcBef>
                <a:spcPts val="0"/>
              </a:spcBef>
              <a:spcAft>
                <a:spcPts val="0"/>
              </a:spcAft>
              <a:buClr>
                <a:schemeClr val="dk2"/>
              </a:buClr>
              <a:buSzPts val="1500"/>
              <a:buFont typeface="Open Sans Light"/>
              <a:buChar char="●"/>
            </a:pPr>
            <a:r>
              <a:rPr lang="en-GB" sz="1500" dirty="0" err="1">
                <a:solidFill>
                  <a:schemeClr val="dk2"/>
                </a:solidFill>
                <a:latin typeface="Open Sans Light"/>
                <a:ea typeface="Open Sans Light"/>
                <a:cs typeface="Open Sans Light"/>
                <a:sym typeface="Open Sans Light"/>
              </a:rPr>
              <a:t>eTrace</a:t>
            </a:r>
            <a:r>
              <a:rPr lang="en-GB" sz="1500" dirty="0">
                <a:solidFill>
                  <a:schemeClr val="dk2"/>
                </a:solidFill>
                <a:latin typeface="Open Sans Light"/>
                <a:ea typeface="Open Sans Light"/>
                <a:cs typeface="Open Sans Light"/>
                <a:sym typeface="Open Sans Light"/>
              </a:rPr>
              <a:t> packet encapsulation</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Competitive Analysis</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Gap Analysis Summary</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Maintenance</a:t>
            </a:r>
            <a:endParaRPr lang="en"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r>
              <a:rPr lang="en" sz="1500" dirty="0">
                <a:solidFill>
                  <a:schemeClr val="dk2"/>
                </a:solidFill>
                <a:latin typeface="Open Sans Light"/>
                <a:ea typeface="Open Sans Light"/>
                <a:cs typeface="Open Sans Light"/>
                <a:sym typeface="Open Sans Light"/>
              </a:rPr>
              <a:t>AOB</a:t>
            </a:r>
            <a:endParaRPr sz="1500" dirty="0">
              <a:solidFill>
                <a:schemeClr val="dk2"/>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eTrace Packet Encapsulation</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Lively email discussion.  Key points: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timestamp length is discoverable and can be any number of bytes</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type field defaults to 2 bits, but optionally 3 bits for future expansion</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Idle and alignment packets revised</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length of synchronization sequence determined; inclusion of alignment packet supports sub 8-bit data streams</a:t>
            </a:r>
          </a:p>
          <a:p>
            <a:pPr indent="-323850">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Need to determine ‘fast-track’ process as this is for a non-ISA spec, which hasn’t been don before and doesn’t appear to be covered by existing processes</a:t>
            </a:r>
          </a:p>
          <a:p>
            <a:pPr marL="0" indent="0" fontAlgn="ctr">
              <a:buSzPts val="1000"/>
              <a:buNone/>
              <a:tabLst>
                <a:tab pos="1371600" algn="l"/>
              </a:tabLst>
            </a:pPr>
            <a:endParaRPr lang="en-GB"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579251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Competitive Analysis</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Soliciting ideas for how best to approach this</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Propose a shared spreadsheet we can all contribute to</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Need to determine exactly what information we’re trying to gather – this will help determine the form the spreadsheet takes</a:t>
            </a:r>
          </a:p>
          <a:p>
            <a:pPr marL="457200" lvl="0" indent="-323850" algn="l" rtl="0">
              <a:spcBef>
                <a:spcPts val="0"/>
              </a:spcBef>
              <a:spcAft>
                <a:spcPts val="0"/>
              </a:spcAft>
              <a:buClr>
                <a:schemeClr val="dk2"/>
              </a:buClr>
              <a:buSzPts val="1500"/>
              <a:buFont typeface="Open Sans Light"/>
              <a:buChar char="●"/>
            </a:pPr>
            <a:r>
              <a:rPr lang="en-GB" sz="1500" dirty="0">
                <a:solidFill>
                  <a:schemeClr val="dk2"/>
                </a:solidFill>
                <a:latin typeface="Open Sans Light"/>
                <a:ea typeface="Open Sans Light"/>
                <a:cs typeface="Open Sans Light"/>
                <a:sym typeface="Open Sans Light"/>
              </a:rPr>
              <a:t>Thoughts/Opinions?</a:t>
            </a:r>
          </a:p>
          <a:p>
            <a:pPr marL="0" indent="0" fontAlgn="ctr">
              <a:buSzPts val="1000"/>
              <a:buNone/>
              <a:tabLst>
                <a:tab pos="1371600" algn="l"/>
              </a:tabLst>
            </a:pPr>
            <a:endParaRPr lang="en-GB" sz="1500" dirty="0">
              <a:solidFill>
                <a:schemeClr val="dk2"/>
              </a:solidFill>
              <a:latin typeface="Open Sans Light"/>
              <a:ea typeface="Open Sans Light"/>
              <a:cs typeface="Open Sans Light"/>
              <a:sym typeface="Open Sans Light"/>
            </a:endParaRP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711281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ED9880-8923-01D6-0ED7-7DD07A0F5235}"/>
              </a:ext>
            </a:extLst>
          </p:cNvPr>
          <p:cNvSpPr>
            <a:spLocks noGrp="1"/>
          </p:cNvSpPr>
          <p:nvPr>
            <p:ph type="title"/>
          </p:nvPr>
        </p:nvSpPr>
        <p:spPr/>
        <p:txBody>
          <a:bodyPr/>
          <a:lstStyle/>
          <a:p>
            <a:r>
              <a:rPr lang="en-US" dirty="0"/>
              <a:t>Gap Analysis Summary - Debug</a:t>
            </a:r>
          </a:p>
        </p:txBody>
      </p:sp>
      <p:graphicFrame>
        <p:nvGraphicFramePr>
          <p:cNvPr id="4" name="Table 3">
            <a:extLst>
              <a:ext uri="{FF2B5EF4-FFF2-40B4-BE49-F238E27FC236}">
                <a16:creationId xmlns:a16="http://schemas.microsoft.com/office/drawing/2014/main" id="{CAE35A0C-1485-25C7-6E09-EBEA90ABD109}"/>
              </a:ext>
            </a:extLst>
          </p:cNvPr>
          <p:cNvGraphicFramePr>
            <a:graphicFrameLocks noGrp="1"/>
          </p:cNvGraphicFramePr>
          <p:nvPr>
            <p:extLst>
              <p:ext uri="{D42A27DB-BD31-4B8C-83A1-F6EECF244321}">
                <p14:modId xmlns:p14="http://schemas.microsoft.com/office/powerpoint/2010/main" val="375809737"/>
              </p:ext>
            </p:extLst>
          </p:nvPr>
        </p:nvGraphicFramePr>
        <p:xfrm>
          <a:off x="580868" y="964325"/>
          <a:ext cx="8049253" cy="2819052"/>
        </p:xfrm>
        <a:graphic>
          <a:graphicData uri="http://schemas.openxmlformats.org/drawingml/2006/table">
            <a:tbl>
              <a:tblPr/>
              <a:tblGrid>
                <a:gridCol w="1955978">
                  <a:extLst>
                    <a:ext uri="{9D8B030D-6E8A-4147-A177-3AD203B41FA5}">
                      <a16:colId xmlns:a16="http://schemas.microsoft.com/office/drawing/2014/main" val="3138595596"/>
                    </a:ext>
                  </a:extLst>
                </a:gridCol>
                <a:gridCol w="546420">
                  <a:extLst>
                    <a:ext uri="{9D8B030D-6E8A-4147-A177-3AD203B41FA5}">
                      <a16:colId xmlns:a16="http://schemas.microsoft.com/office/drawing/2014/main" val="1487906342"/>
                    </a:ext>
                  </a:extLst>
                </a:gridCol>
                <a:gridCol w="3808741">
                  <a:extLst>
                    <a:ext uri="{9D8B030D-6E8A-4147-A177-3AD203B41FA5}">
                      <a16:colId xmlns:a16="http://schemas.microsoft.com/office/drawing/2014/main" val="547433906"/>
                    </a:ext>
                  </a:extLst>
                </a:gridCol>
                <a:gridCol w="1738114">
                  <a:extLst>
                    <a:ext uri="{9D8B030D-6E8A-4147-A177-3AD203B41FA5}">
                      <a16:colId xmlns:a16="http://schemas.microsoft.com/office/drawing/2014/main" val="1656653889"/>
                    </a:ext>
                  </a:extLst>
                </a:gridCol>
              </a:tblGrid>
              <a:tr h="372555">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Item</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Priority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Current Status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Next Steps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7528768"/>
                  </a:ext>
                </a:extLst>
              </a:tr>
              <a:tr h="325665">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1000" b="1" dirty="0">
                          <a:effectLst/>
                          <a:latin typeface="Calibri" panose="020F0502020204030204" pitchFamily="34" charset="0"/>
                        </a:rPr>
                        <a:t>Allow debugger to flush caches when no program buffer</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On hold pending ratification of Debug spec</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616650493"/>
                  </a:ext>
                </a:extLst>
              </a:tr>
              <a:tr h="234857">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GB" sz="1000" b="1" dirty="0">
                          <a:effectLst/>
                          <a:latin typeface="Calibri" panose="020F0502020204030204" pitchFamily="34" charset="0"/>
                        </a:rPr>
                        <a:t>Option to not reset debug CSRs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On hold pending ratification of Debug spec</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23581296"/>
                  </a:ext>
                </a:extLst>
              </a:tr>
              <a:tr h="347404">
                <a:tc>
                  <a:txBody>
                    <a:bodyPr/>
                    <a:lstStyle/>
                    <a:p>
                      <a:pPr marL="0" marR="0" fontAlgn="t">
                        <a:spcBef>
                          <a:spcPts val="0"/>
                        </a:spcBef>
                        <a:spcAft>
                          <a:spcPts val="0"/>
                        </a:spcAft>
                      </a:pPr>
                      <a:r>
                        <a:rPr lang="en-GB" sz="1000" b="1" dirty="0">
                          <a:effectLst/>
                          <a:latin typeface="Calibri" panose="020F0502020204030204" pitchFamily="34" charset="0"/>
                        </a:rPr>
                        <a:t>Debug Authorisation framework</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rtl="0" fontAlgn="ctr">
                        <a:spcBef>
                          <a:spcPts val="0"/>
                        </a:spcBef>
                        <a:spcAft>
                          <a:spcPts val="0"/>
                        </a:spcAft>
                        <a:buFont typeface="Arial" panose="020B0604020202020204" pitchFamily="34" charset="0"/>
                        <a:buNone/>
                      </a:pPr>
                      <a:r>
                        <a:rPr lang="en-GB" sz="1000" dirty="0">
                          <a:effectLst/>
                          <a:latin typeface="Calibri" panose="020F0502020204030204" pitchFamily="34" charset="0"/>
                        </a:rPr>
                        <a:t>Some discussions underway…</a:t>
                      </a:r>
                      <a:endParaRPr lang="en-GB" sz="1100" dirty="0">
                        <a:effectLst/>
                        <a:latin typeface="+mn-lt"/>
                      </a:endParaRP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Various debug levels End-User, Expert or OEM, </a:t>
                      </a:r>
                      <a:r>
                        <a:rPr lang="en-US" sz="1000" dirty="0" err="1">
                          <a:effectLst/>
                          <a:latin typeface="Calibri" panose="020F0502020204030204" pitchFamily="34" charset="0"/>
                        </a:rPr>
                        <a:t>etc</a:t>
                      </a:r>
                      <a:endParaRPr lang="en-US" sz="1000" dirty="0">
                        <a:effectLst/>
                        <a:latin typeface="Calibri" panose="020F0502020204030204" pitchFamily="34" charset="0"/>
                      </a:endParaRP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How do we authorize different levels? </a:t>
                      </a: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Root of trust being established to debug and identify if debug is enabled on a platform </a:t>
                      </a: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What can be part of debug vs what cannot be part of debug?</a:t>
                      </a:r>
                    </a:p>
                    <a:p>
                      <a:pPr rtl="0" fontAlgn="ctr">
                        <a:spcBef>
                          <a:spcPts val="0"/>
                        </a:spcBef>
                        <a:spcAft>
                          <a:spcPts val="0"/>
                        </a:spcAft>
                        <a:buFont typeface="Arial" panose="020B0604020202020204" pitchFamily="34" charset="0"/>
                        <a:buNone/>
                      </a:pPr>
                      <a:r>
                        <a:rPr lang="en-US" sz="1000" dirty="0">
                          <a:effectLst/>
                          <a:latin typeface="Calibri" panose="020F0502020204030204" pitchFamily="34" charset="0"/>
                        </a:rPr>
                        <a:t>Virtualization for trace to memory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55206136"/>
                  </a:ext>
                </a:extLst>
              </a:tr>
              <a:tr h="228886">
                <a:tc>
                  <a:txBody>
                    <a:bodyPr/>
                    <a:lstStyle/>
                    <a:p>
                      <a:pPr marL="0" marR="0" fontAlgn="t">
                        <a:spcBef>
                          <a:spcPts val="0"/>
                        </a:spcBef>
                        <a:spcAft>
                          <a:spcPts val="0"/>
                        </a:spcAft>
                      </a:pPr>
                      <a:r>
                        <a:rPr lang="en-GB" sz="1000" b="1" dirty="0">
                          <a:effectLst/>
                          <a:latin typeface="Calibri" panose="020F0502020204030204" pitchFamily="34" charset="0"/>
                        </a:rPr>
                        <a:t>Self hosted debug, and delegation to lower modes</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96432693"/>
                  </a:ext>
                </a:extLst>
              </a:tr>
              <a:tr h="159133">
                <a:tc>
                  <a:txBody>
                    <a:bodyPr/>
                    <a:lstStyle/>
                    <a:p>
                      <a:pPr marL="0" marR="0" fontAlgn="t">
                        <a:spcBef>
                          <a:spcPts val="0"/>
                        </a:spcBef>
                        <a:spcAft>
                          <a:spcPts val="0"/>
                        </a:spcAft>
                      </a:pPr>
                      <a:r>
                        <a:rPr lang="en-GB" sz="1000" b="1" dirty="0">
                          <a:effectLst/>
                          <a:latin typeface="Calibri" panose="020F0502020204030204" pitchFamily="34" charset="0"/>
                        </a:rPr>
                        <a:t>Alternatives to GDB with multi-core support</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Suggestion from Bruce.  Unclear how this is actionable</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40910648"/>
                  </a:ext>
                </a:extLst>
              </a:tr>
            </a:tbl>
          </a:graphicData>
        </a:graphic>
      </p:graphicFrame>
    </p:spTree>
    <p:extLst>
      <p:ext uri="{BB962C8B-B14F-4D97-AF65-F5344CB8AC3E}">
        <p14:creationId xmlns:p14="http://schemas.microsoft.com/office/powerpoint/2010/main" val="50642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ED9880-8923-01D6-0ED7-7DD07A0F5235}"/>
              </a:ext>
            </a:extLst>
          </p:cNvPr>
          <p:cNvSpPr>
            <a:spLocks noGrp="1"/>
          </p:cNvSpPr>
          <p:nvPr>
            <p:ph type="title"/>
          </p:nvPr>
        </p:nvSpPr>
        <p:spPr/>
        <p:txBody>
          <a:bodyPr/>
          <a:lstStyle/>
          <a:p>
            <a:r>
              <a:rPr lang="en-US" dirty="0"/>
              <a:t>Gap Analysis Summary - Trace</a:t>
            </a:r>
          </a:p>
        </p:txBody>
      </p:sp>
      <p:graphicFrame>
        <p:nvGraphicFramePr>
          <p:cNvPr id="4" name="Table 3">
            <a:extLst>
              <a:ext uri="{FF2B5EF4-FFF2-40B4-BE49-F238E27FC236}">
                <a16:creationId xmlns:a16="http://schemas.microsoft.com/office/drawing/2014/main" id="{CAE35A0C-1485-25C7-6E09-EBEA90ABD109}"/>
              </a:ext>
            </a:extLst>
          </p:cNvPr>
          <p:cNvGraphicFramePr>
            <a:graphicFrameLocks noGrp="1"/>
          </p:cNvGraphicFramePr>
          <p:nvPr>
            <p:extLst>
              <p:ext uri="{D42A27DB-BD31-4B8C-83A1-F6EECF244321}">
                <p14:modId xmlns:p14="http://schemas.microsoft.com/office/powerpoint/2010/main" val="1766848013"/>
              </p:ext>
            </p:extLst>
          </p:nvPr>
        </p:nvGraphicFramePr>
        <p:xfrm>
          <a:off x="580868" y="964325"/>
          <a:ext cx="8049253" cy="1497678"/>
        </p:xfrm>
        <a:graphic>
          <a:graphicData uri="http://schemas.openxmlformats.org/drawingml/2006/table">
            <a:tbl>
              <a:tblPr/>
              <a:tblGrid>
                <a:gridCol w="1955978">
                  <a:extLst>
                    <a:ext uri="{9D8B030D-6E8A-4147-A177-3AD203B41FA5}">
                      <a16:colId xmlns:a16="http://schemas.microsoft.com/office/drawing/2014/main" val="3138595596"/>
                    </a:ext>
                  </a:extLst>
                </a:gridCol>
                <a:gridCol w="493521">
                  <a:extLst>
                    <a:ext uri="{9D8B030D-6E8A-4147-A177-3AD203B41FA5}">
                      <a16:colId xmlns:a16="http://schemas.microsoft.com/office/drawing/2014/main" val="1487906342"/>
                    </a:ext>
                  </a:extLst>
                </a:gridCol>
                <a:gridCol w="3854083">
                  <a:extLst>
                    <a:ext uri="{9D8B030D-6E8A-4147-A177-3AD203B41FA5}">
                      <a16:colId xmlns:a16="http://schemas.microsoft.com/office/drawing/2014/main" val="547433906"/>
                    </a:ext>
                  </a:extLst>
                </a:gridCol>
                <a:gridCol w="1745671">
                  <a:extLst>
                    <a:ext uri="{9D8B030D-6E8A-4147-A177-3AD203B41FA5}">
                      <a16:colId xmlns:a16="http://schemas.microsoft.com/office/drawing/2014/main" val="1656653889"/>
                    </a:ext>
                  </a:extLst>
                </a:gridCol>
              </a:tblGrid>
              <a:tr h="372555">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Item</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Priority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Current Status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Next Steps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7528768"/>
                  </a:ext>
                </a:extLst>
              </a:tr>
              <a:tr h="430875">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000" b="1" dirty="0">
                          <a:effectLst/>
                          <a:latin typeface="Calibri" panose="020F0502020204030204" pitchFamily="34" charset="0"/>
                        </a:rPr>
                        <a:t> </a:t>
                      </a:r>
                      <a:r>
                        <a:rPr lang="en-GB" sz="1000" b="1" dirty="0" err="1">
                          <a:effectLst/>
                          <a:latin typeface="Calibri" panose="020F0502020204030204" pitchFamily="34" charset="0"/>
                        </a:rPr>
                        <a:t>eTrace</a:t>
                      </a:r>
                      <a:r>
                        <a:rPr lang="en-GB" sz="1000" b="1" dirty="0">
                          <a:effectLst/>
                          <a:latin typeface="Calibri" panose="020F0502020204030204" pitchFamily="34" charset="0"/>
                        </a:rPr>
                        <a:t> packet encapsulation for transport</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High</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In discussion – hopefully fast track</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Will be presenting proposal in SoC HC [March 2023]</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23581296"/>
                  </a:ext>
                </a:extLst>
              </a:tr>
              <a:tr h="249971">
                <a:tc>
                  <a:txBody>
                    <a:bodyPr/>
                    <a:lstStyle/>
                    <a:p>
                      <a:pPr marL="0" marR="0" fontAlgn="t">
                        <a:spcBef>
                          <a:spcPts val="0"/>
                        </a:spcBef>
                        <a:spcAft>
                          <a:spcPts val="0"/>
                        </a:spcAft>
                      </a:pPr>
                      <a:r>
                        <a:rPr lang="en-GB" sz="1000" b="1" dirty="0" err="1">
                          <a:effectLst/>
                          <a:latin typeface="Calibri" panose="020F0502020204030204" pitchFamily="34" charset="0"/>
                        </a:rPr>
                        <a:t>eTrace</a:t>
                      </a:r>
                      <a:r>
                        <a:rPr lang="en-GB" sz="1000" b="1" dirty="0">
                          <a:effectLst/>
                          <a:latin typeface="Calibri" panose="020F0502020204030204" pitchFamily="34" charset="0"/>
                        </a:rPr>
                        <a:t> vector extension support</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No changes needed for instruction trace.  Data trace will need extending</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55206136"/>
                  </a:ext>
                </a:extLst>
              </a:tr>
              <a:tr h="234267">
                <a:tc>
                  <a:txBody>
                    <a:bodyPr/>
                    <a:lstStyle/>
                    <a:p>
                      <a:pPr marL="0" marR="0" fontAlgn="t">
                        <a:spcBef>
                          <a:spcPts val="0"/>
                        </a:spcBef>
                        <a:spcAft>
                          <a:spcPts val="0"/>
                        </a:spcAft>
                      </a:pPr>
                      <a:r>
                        <a:rPr lang="en-GB" sz="1000" b="1" dirty="0">
                          <a:effectLst/>
                          <a:latin typeface="Calibri" panose="020F0502020204030204" pitchFamily="34" charset="0"/>
                        </a:rPr>
                        <a:t>Cycle Accurate</a:t>
                      </a:r>
                      <a:endParaRPr lang="en-US" sz="1000" b="1"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996432693"/>
                  </a:ext>
                </a:extLst>
              </a:tr>
              <a:tr h="159133">
                <a:tc>
                  <a:txBody>
                    <a:bodyPr/>
                    <a:lstStyle/>
                    <a:p>
                      <a:pPr marL="0" marR="0" fontAlgn="t">
                        <a:spcBef>
                          <a:spcPts val="0"/>
                        </a:spcBef>
                        <a:spcAft>
                          <a:spcPts val="0"/>
                        </a:spcAft>
                      </a:pPr>
                      <a:r>
                        <a:rPr lang="en-GB" sz="1000" b="1" dirty="0">
                          <a:effectLst/>
                          <a:latin typeface="Calibri" panose="020F0502020204030204" pitchFamily="34" charset="0"/>
                        </a:rPr>
                        <a:t>Trace-to-Memory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40910648"/>
                  </a:ext>
                </a:extLst>
              </a:tr>
            </a:tbl>
          </a:graphicData>
        </a:graphic>
      </p:graphicFrame>
    </p:spTree>
    <p:extLst>
      <p:ext uri="{BB962C8B-B14F-4D97-AF65-F5344CB8AC3E}">
        <p14:creationId xmlns:p14="http://schemas.microsoft.com/office/powerpoint/2010/main" val="1934288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ED9880-8923-01D6-0ED7-7DD07A0F5235}"/>
              </a:ext>
            </a:extLst>
          </p:cNvPr>
          <p:cNvSpPr>
            <a:spLocks noGrp="1"/>
          </p:cNvSpPr>
          <p:nvPr>
            <p:ph type="title"/>
          </p:nvPr>
        </p:nvSpPr>
        <p:spPr/>
        <p:txBody>
          <a:bodyPr/>
          <a:lstStyle/>
          <a:p>
            <a:r>
              <a:rPr lang="en-US" dirty="0"/>
              <a:t>Gap Analysis Summary – Other</a:t>
            </a:r>
          </a:p>
        </p:txBody>
      </p:sp>
      <p:graphicFrame>
        <p:nvGraphicFramePr>
          <p:cNvPr id="4" name="Table 3">
            <a:extLst>
              <a:ext uri="{FF2B5EF4-FFF2-40B4-BE49-F238E27FC236}">
                <a16:creationId xmlns:a16="http://schemas.microsoft.com/office/drawing/2014/main" id="{CAE35A0C-1485-25C7-6E09-EBEA90ABD109}"/>
              </a:ext>
            </a:extLst>
          </p:cNvPr>
          <p:cNvGraphicFramePr>
            <a:graphicFrameLocks noGrp="1"/>
          </p:cNvGraphicFramePr>
          <p:nvPr>
            <p:extLst>
              <p:ext uri="{D42A27DB-BD31-4B8C-83A1-F6EECF244321}">
                <p14:modId xmlns:p14="http://schemas.microsoft.com/office/powerpoint/2010/main" val="1548287854"/>
              </p:ext>
            </p:extLst>
          </p:nvPr>
        </p:nvGraphicFramePr>
        <p:xfrm>
          <a:off x="580868" y="964325"/>
          <a:ext cx="8049253" cy="1365817"/>
        </p:xfrm>
        <a:graphic>
          <a:graphicData uri="http://schemas.openxmlformats.org/drawingml/2006/table">
            <a:tbl>
              <a:tblPr/>
              <a:tblGrid>
                <a:gridCol w="1955978">
                  <a:extLst>
                    <a:ext uri="{9D8B030D-6E8A-4147-A177-3AD203B41FA5}">
                      <a16:colId xmlns:a16="http://schemas.microsoft.com/office/drawing/2014/main" val="3138595596"/>
                    </a:ext>
                  </a:extLst>
                </a:gridCol>
                <a:gridCol w="493521">
                  <a:extLst>
                    <a:ext uri="{9D8B030D-6E8A-4147-A177-3AD203B41FA5}">
                      <a16:colId xmlns:a16="http://schemas.microsoft.com/office/drawing/2014/main" val="1487906342"/>
                    </a:ext>
                  </a:extLst>
                </a:gridCol>
                <a:gridCol w="3854083">
                  <a:extLst>
                    <a:ext uri="{9D8B030D-6E8A-4147-A177-3AD203B41FA5}">
                      <a16:colId xmlns:a16="http://schemas.microsoft.com/office/drawing/2014/main" val="547433906"/>
                    </a:ext>
                  </a:extLst>
                </a:gridCol>
                <a:gridCol w="1745671">
                  <a:extLst>
                    <a:ext uri="{9D8B030D-6E8A-4147-A177-3AD203B41FA5}">
                      <a16:colId xmlns:a16="http://schemas.microsoft.com/office/drawing/2014/main" val="1656653889"/>
                    </a:ext>
                  </a:extLst>
                </a:gridCol>
              </a:tblGrid>
              <a:tr h="372555">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Item</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Priority</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Current Status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tc>
                  <a:txBody>
                    <a:bodyPr/>
                    <a:lstStyle/>
                    <a:p>
                      <a:pPr marL="0" marR="0" algn="ctr" fontAlgn="t">
                        <a:spcBef>
                          <a:spcPts val="0"/>
                        </a:spcBef>
                        <a:spcAft>
                          <a:spcPts val="0"/>
                        </a:spcAft>
                      </a:pPr>
                      <a:r>
                        <a:rPr lang="en-US" sz="1100" b="1" dirty="0">
                          <a:solidFill>
                            <a:srgbClr val="2E75B5"/>
                          </a:solidFill>
                          <a:effectLst/>
                          <a:latin typeface="Calibri" panose="020F0502020204030204" pitchFamily="34" charset="0"/>
                        </a:rPr>
                        <a:t>Next Steps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27528768"/>
                  </a:ext>
                </a:extLst>
              </a:tr>
              <a:tr h="573242">
                <a:tc>
                  <a:txBody>
                    <a:bodyPr/>
                    <a:lstStyle/>
                    <a:p>
                      <a:pPr marL="0" marR="0" fontAlgn="t">
                        <a:spcBef>
                          <a:spcPts val="0"/>
                        </a:spcBef>
                        <a:spcAft>
                          <a:spcPts val="0"/>
                        </a:spcAft>
                      </a:pPr>
                      <a:r>
                        <a:rPr lang="en-GB" sz="1000" b="1" dirty="0">
                          <a:effectLst/>
                          <a:latin typeface="Calibri" panose="020F0502020204030204" pitchFamily="34" charset="0"/>
                        </a:rPr>
                        <a:t>Competitive analysis of debug/trace features from different architectures</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High</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Identified high but need resource to help with competitive analysis</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2661982"/>
                  </a:ext>
                </a:extLst>
              </a:tr>
              <a:tr h="199140">
                <a:tc>
                  <a:txBody>
                    <a:bodyPr/>
                    <a:lstStyle/>
                    <a:p>
                      <a:pPr marL="0" marR="0" fontAlgn="t">
                        <a:spcBef>
                          <a:spcPts val="0"/>
                        </a:spcBef>
                        <a:spcAft>
                          <a:spcPts val="0"/>
                        </a:spcAft>
                      </a:pPr>
                      <a:r>
                        <a:rPr lang="en-GB" sz="1000" b="1" dirty="0">
                          <a:effectLst/>
                          <a:latin typeface="Calibri" panose="020F0502020204030204" pitchFamily="34" charset="0"/>
                        </a:rPr>
                        <a:t>Remote Telemetry</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dirty="0">
                          <a:effectLst/>
                          <a:latin typeface="Calibri" panose="020F0502020204030204" pitchFamily="34" charset="0"/>
                        </a:rPr>
                        <a:t> </a:t>
                      </a: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334361292"/>
                  </a:ext>
                </a:extLst>
              </a:tr>
              <a:tr h="199140">
                <a:tc>
                  <a:txBody>
                    <a:bodyPr/>
                    <a:lstStyle/>
                    <a:p>
                      <a:pPr marL="0" marR="0" fontAlgn="t">
                        <a:spcBef>
                          <a:spcPts val="0"/>
                        </a:spcBef>
                        <a:spcAft>
                          <a:spcPts val="0"/>
                        </a:spcAft>
                      </a:pPr>
                      <a:r>
                        <a:rPr lang="en-GB" sz="1000" b="1" dirty="0">
                          <a:effectLst/>
                          <a:latin typeface="Calibri" panose="020F0502020204030204" pitchFamily="34" charset="0"/>
                        </a:rPr>
                        <a:t>Non-CPU performance monitoring</a:t>
                      </a:r>
                      <a:endParaRPr lang="en-GB"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endParaRPr lang="en-US" sz="1000" dirty="0">
                        <a:effectLst/>
                        <a:latin typeface="Calibri" panose="020F0502020204030204" pitchFamily="34" charset="0"/>
                      </a:endParaRPr>
                    </a:p>
                  </a:txBody>
                  <a:tcPr marL="28805" marR="28805" marT="28805" marB="2880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50534320"/>
                  </a:ext>
                </a:extLst>
              </a:tr>
            </a:tbl>
          </a:graphicData>
        </a:graphic>
      </p:graphicFrame>
    </p:spTree>
    <p:extLst>
      <p:ext uri="{BB962C8B-B14F-4D97-AF65-F5344CB8AC3E}">
        <p14:creationId xmlns:p14="http://schemas.microsoft.com/office/powerpoint/2010/main" val="2645027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Maintenance (E-Trace)</a:t>
            </a:r>
            <a:endParaRPr dirty="0"/>
          </a:p>
        </p:txBody>
      </p:sp>
      <p:sp>
        <p:nvSpPr>
          <p:cNvPr id="315" name="Google Shape;31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2"/>
              </a:buClr>
              <a:buSzPts val="1500"/>
              <a:buFont typeface="Open Sans Light"/>
              <a:buChar char="●"/>
            </a:pPr>
            <a:r>
              <a:rPr lang="en-GB" sz="1400" dirty="0">
                <a:solidFill>
                  <a:schemeClr val="dk2"/>
                </a:solidFill>
                <a:latin typeface="Open Sans Light"/>
                <a:ea typeface="Open Sans Light"/>
                <a:cs typeface="Open Sans Light"/>
                <a:sym typeface="Open Sans Light"/>
              </a:rPr>
              <a:t>Clarification</a:t>
            </a:r>
            <a:r>
              <a:rPr lang="en-GB" sz="1500" dirty="0">
                <a:solidFill>
                  <a:schemeClr val="dk2"/>
                </a:solidFill>
                <a:latin typeface="Open Sans Light"/>
                <a:ea typeface="Open Sans Light"/>
                <a:cs typeface="Open Sans Light"/>
                <a:sym typeface="Open Sans Light"/>
              </a:rPr>
              <a:t> on push/pop support for data trace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Examples added to section 4.3 and pull request made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No functional change</a:t>
            </a:r>
          </a:p>
          <a:p>
            <a:pPr lvl="1" indent="-323850">
              <a:buClr>
                <a:schemeClr val="dk2"/>
              </a:buClr>
              <a:buSzPts val="1500"/>
              <a:buFont typeface="Open Sans Light"/>
              <a:buChar char="●"/>
            </a:pPr>
            <a:r>
              <a:rPr lang="en-GB" sz="1100" dirty="0">
                <a:solidFill>
                  <a:schemeClr val="dk2"/>
                </a:solidFill>
                <a:latin typeface="Open Sans Light"/>
                <a:ea typeface="Open Sans Light"/>
                <a:cs typeface="Open Sans Light"/>
                <a:sym typeface="Open Sans Light"/>
              </a:rPr>
              <a:t>Need to determine approval process for updating the spec given that it is ratified.</a:t>
            </a:r>
          </a:p>
          <a:p>
            <a:pPr indent="-323850">
              <a:buClr>
                <a:schemeClr val="dk2"/>
              </a:buClr>
              <a:buSzPts val="1500"/>
              <a:buFont typeface="Open Sans Light"/>
              <a:buChar char="●"/>
            </a:pPr>
            <a:r>
              <a:rPr lang="en-GB" sz="1400" dirty="0">
                <a:solidFill>
                  <a:schemeClr val="dk2"/>
                </a:solidFill>
                <a:latin typeface="Open Sans Light"/>
                <a:ea typeface="Open Sans Light"/>
                <a:cs typeface="Open Sans Light"/>
                <a:sym typeface="Open Sans Light"/>
              </a:rPr>
              <a:t>Proposal to change description of tail call </a:t>
            </a:r>
            <a:r>
              <a:rPr lang="en-GB" sz="1400" dirty="0" err="1">
                <a:solidFill>
                  <a:schemeClr val="dk2"/>
                </a:solidFill>
                <a:latin typeface="Open Sans Light"/>
                <a:ea typeface="Open Sans Light"/>
                <a:cs typeface="Open Sans Light"/>
                <a:sym typeface="Open Sans Light"/>
              </a:rPr>
              <a:t>itypes</a:t>
            </a:r>
            <a:r>
              <a:rPr lang="en-GB" sz="1400" dirty="0">
                <a:solidFill>
                  <a:schemeClr val="dk2"/>
                </a:solidFill>
                <a:latin typeface="Open Sans Light"/>
                <a:ea typeface="Open Sans Light"/>
                <a:cs typeface="Open Sans Light"/>
                <a:sym typeface="Open Sans Light"/>
              </a:rPr>
              <a:t> to ‘jumps’ as</a:t>
            </a:r>
          </a:p>
          <a:p>
            <a:pPr lvl="1" indent="-323850">
              <a:buClr>
                <a:schemeClr val="dk2"/>
              </a:buClr>
              <a:buSzPts val="1500"/>
              <a:buFont typeface="Open Sans Light"/>
              <a:buChar char="●"/>
            </a:pPr>
            <a:r>
              <a:rPr lang="en-GB" sz="1200" dirty="0">
                <a:solidFill>
                  <a:schemeClr val="dk2"/>
                </a:solidFill>
                <a:latin typeface="Open Sans Light"/>
                <a:ea typeface="Open Sans Light"/>
                <a:cs typeface="Open Sans Light"/>
                <a:sym typeface="Open Sans Light"/>
              </a:rPr>
              <a:t>Beeman to generate pull  request</a:t>
            </a:r>
          </a:p>
          <a:p>
            <a:pPr indent="-323850">
              <a:buClr>
                <a:schemeClr val="dk2"/>
              </a:buClr>
              <a:buSzPts val="1500"/>
              <a:buFont typeface="Open Sans Light"/>
              <a:buChar char="●"/>
            </a:pPr>
            <a:r>
              <a:rPr lang="en-GB" sz="1600" dirty="0">
                <a:solidFill>
                  <a:schemeClr val="dk2"/>
                </a:solidFill>
                <a:latin typeface="Open Sans Light"/>
                <a:ea typeface="Open Sans Light"/>
                <a:cs typeface="Open Sans Light"/>
                <a:sym typeface="Open Sans Light"/>
              </a:rPr>
              <a:t>Typo spotted in data trace packets: </a:t>
            </a:r>
            <a:r>
              <a:rPr lang="en-GB" sz="1600" i="1" dirty="0" err="1">
                <a:solidFill>
                  <a:schemeClr val="dk2"/>
                </a:solidFill>
                <a:latin typeface="Open Sans Light"/>
                <a:ea typeface="Open Sans Light"/>
                <a:cs typeface="Open Sans Light"/>
                <a:sym typeface="Open Sans Light"/>
              </a:rPr>
              <a:t>index_width_p</a:t>
            </a:r>
            <a:r>
              <a:rPr lang="en-GB" sz="1600" dirty="0">
                <a:solidFill>
                  <a:schemeClr val="dk2"/>
                </a:solidFill>
                <a:latin typeface="Open Sans Light"/>
                <a:ea typeface="Open Sans Light"/>
                <a:cs typeface="Open Sans Light"/>
                <a:sym typeface="Open Sans Light"/>
              </a:rPr>
              <a:t> should be </a:t>
            </a:r>
            <a:r>
              <a:rPr lang="en-GB" sz="1600" i="1" dirty="0" err="1">
                <a:solidFill>
                  <a:schemeClr val="dk2"/>
                </a:solidFill>
                <a:latin typeface="Open Sans Light"/>
                <a:ea typeface="Open Sans Light"/>
                <a:cs typeface="Open Sans Light"/>
                <a:sym typeface="Open Sans Light"/>
              </a:rPr>
              <a:t>lrid_width_p</a:t>
            </a:r>
            <a:r>
              <a:rPr lang="en-GB" sz="1600" dirty="0">
                <a:solidFill>
                  <a:schemeClr val="dk2"/>
                </a:solidFill>
                <a:latin typeface="Open Sans Light"/>
                <a:ea typeface="Open Sans Light"/>
                <a:cs typeface="Open Sans Light"/>
                <a:sym typeface="Open Sans Light"/>
              </a:rPr>
              <a:t> </a:t>
            </a:r>
          </a:p>
          <a:p>
            <a:pPr indent="-323850">
              <a:buClr>
                <a:schemeClr val="dk2"/>
              </a:buClr>
              <a:buSzPts val="1500"/>
              <a:buFont typeface="Open Sans Light"/>
              <a:buChar char="●"/>
            </a:pPr>
            <a:r>
              <a:rPr lang="en-GB" sz="1600" dirty="0">
                <a:solidFill>
                  <a:schemeClr val="dk2"/>
                </a:solidFill>
                <a:latin typeface="Open Sans Light"/>
                <a:ea typeface="Open Sans Light"/>
                <a:cs typeface="Open Sans Light"/>
                <a:sym typeface="Open Sans Light"/>
              </a:rPr>
              <a:t>Update control section to reference common control document</a:t>
            </a:r>
          </a:p>
          <a:p>
            <a:pPr lvl="1" indent="-323850">
              <a:buClr>
                <a:schemeClr val="dk2"/>
              </a:buClr>
              <a:buSzPts val="1500"/>
              <a:buFont typeface="Open Sans Light"/>
              <a:buChar char="●"/>
            </a:pPr>
            <a:r>
              <a:rPr lang="en-GB" sz="1200" dirty="0">
                <a:solidFill>
                  <a:schemeClr val="dk2"/>
                </a:solidFill>
                <a:latin typeface="Open Sans Light"/>
                <a:ea typeface="Open Sans Light"/>
                <a:cs typeface="Open Sans Light"/>
                <a:sym typeface="Open Sans Light"/>
              </a:rPr>
              <a:t>Not started yet</a:t>
            </a:r>
          </a:p>
          <a:p>
            <a:pPr indent="-323850">
              <a:buClr>
                <a:schemeClr val="dk2"/>
              </a:buClr>
              <a:buSzPts val="1500"/>
              <a:buFont typeface="Open Sans Light"/>
              <a:buChar char="●"/>
            </a:pPr>
            <a:endParaRPr lang="en-GB" sz="1500" dirty="0">
              <a:solidFill>
                <a:schemeClr val="dk2"/>
              </a:solidFill>
              <a:latin typeface="Open Sans Light"/>
              <a:ea typeface="Open Sans Light"/>
              <a:cs typeface="Open Sans Light"/>
              <a:sym typeface="Open Sans Light"/>
            </a:endParaRPr>
          </a:p>
          <a:p>
            <a:pPr lvl="2" indent="-323850">
              <a:buClr>
                <a:schemeClr val="dk2"/>
              </a:buClr>
              <a:buSzPts val="1500"/>
              <a:buFont typeface="Open Sans Light"/>
              <a:buChar char="●"/>
            </a:pPr>
            <a:endParaRPr lang="en-GB" sz="1100" dirty="0">
              <a:solidFill>
                <a:schemeClr val="dk2"/>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198102076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9809</TotalTime>
  <Words>1102</Words>
  <Application>Microsoft Office PowerPoint</Application>
  <PresentationFormat>On-screen Show (16:9)</PresentationFormat>
  <Paragraphs>139</Paragraphs>
  <Slides>11</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Courier New</vt:lpstr>
      <vt:lpstr>Open Sans</vt:lpstr>
      <vt:lpstr>Symbol</vt:lpstr>
      <vt:lpstr>Century Gothic</vt:lpstr>
      <vt:lpstr>Open Sans Light</vt:lpstr>
      <vt:lpstr>Open Sans SemiBold</vt:lpstr>
      <vt:lpstr>Calibri</vt:lpstr>
      <vt:lpstr>Simple Light</vt:lpstr>
      <vt:lpstr>DTPM SIG</vt:lpstr>
      <vt:lpstr>PowerPoint Presentation</vt:lpstr>
      <vt:lpstr>Agenda</vt:lpstr>
      <vt:lpstr>eTrace Packet Encapsulation</vt:lpstr>
      <vt:lpstr>Competitive Analysis</vt:lpstr>
      <vt:lpstr>Gap Analysis Summary - Debug</vt:lpstr>
      <vt:lpstr>Gap Analysis Summary - Trace</vt:lpstr>
      <vt:lpstr>Gap Analysis Summary – Other</vt:lpstr>
      <vt:lpstr>Maintenance (E-Trace)</vt:lpstr>
      <vt:lpstr>Future Meetings / AOB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DTPM SIG</dc:title>
  <dc:creator>Robertson, Iain</dc:creator>
  <cp:lastModifiedBy>Robertson, Iain (DI SW ICS TST RD EAH)</cp:lastModifiedBy>
  <cp:revision>44</cp:revision>
  <dcterms:modified xsi:type="dcterms:W3CDTF">2023-04-12T16:22:30Z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f75f480-7803-4ee9-bb54-84d0635fdbe7_Enabled">
    <vt:lpwstr>true</vt:lpwstr>
  </property>
  <property fmtid="{D5CDD505-2E9C-101B-9397-08002B2CF9AE}" pid="3" name="MSIP_Label_6f75f480-7803-4ee9-bb54-84d0635fdbe7_SetDate">
    <vt:lpwstr>2023-01-09T15:59:28Z</vt:lpwstr>
  </property>
  <property fmtid="{D5CDD505-2E9C-101B-9397-08002B2CF9AE}" pid="4" name="MSIP_Label_6f75f480-7803-4ee9-bb54-84d0635fdbe7_Method">
    <vt:lpwstr>Privileged</vt:lpwstr>
  </property>
  <property fmtid="{D5CDD505-2E9C-101B-9397-08002B2CF9AE}" pid="5" name="MSIP_Label_6f75f480-7803-4ee9-bb54-84d0635fdbe7_Name">
    <vt:lpwstr>unrestricted</vt:lpwstr>
  </property>
  <property fmtid="{D5CDD505-2E9C-101B-9397-08002B2CF9AE}" pid="6" name="MSIP_Label_6f75f480-7803-4ee9-bb54-84d0635fdbe7_SiteId">
    <vt:lpwstr>38ae3bcd-9579-4fd4-adda-b42e1495d55a</vt:lpwstr>
  </property>
  <property fmtid="{D5CDD505-2E9C-101B-9397-08002B2CF9AE}" pid="7" name="MSIP_Label_6f75f480-7803-4ee9-bb54-84d0635fdbe7_ActionId">
    <vt:lpwstr>c99ebdcb-57b0-4f73-95e8-0943ec26bc64</vt:lpwstr>
  </property>
  <property fmtid="{D5CDD505-2E9C-101B-9397-08002B2CF9AE}" pid="8" name="MSIP_Label_6f75f480-7803-4ee9-bb54-84d0635fdbe7_ContentBits">
    <vt:lpwstr>0</vt:lpwstr>
  </property>
</Properties>
</file>